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52" r:id="rId5"/>
    <p:sldMasterId id="2147483655" r:id="rId6"/>
    <p:sldMasterId id="2147483663" r:id="rId7"/>
    <p:sldMasterId id="2147483657" r:id="rId8"/>
    <p:sldMasterId id="2147483659" r:id="rId9"/>
  </p:sldMasterIdLst>
  <p:notesMasterIdLst>
    <p:notesMasterId r:id="rId20"/>
  </p:notesMasterIdLst>
  <p:handoutMasterIdLst>
    <p:handoutMasterId r:id="rId21"/>
  </p:handoutMasterIdLst>
  <p:sldIdLst>
    <p:sldId id="259" r:id="rId10"/>
    <p:sldId id="295" r:id="rId11"/>
    <p:sldId id="296" r:id="rId12"/>
    <p:sldId id="302" r:id="rId13"/>
    <p:sldId id="297" r:id="rId14"/>
    <p:sldId id="301" r:id="rId15"/>
    <p:sldId id="303" r:id="rId16"/>
    <p:sldId id="300" r:id="rId17"/>
    <p:sldId id="299" r:id="rId18"/>
    <p:sldId id="293" r:id="rId19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911D6AC3-67C5-4CF6-B59F-0283B9E29CBF}">
          <p14:sldIdLst>
            <p14:sldId id="259"/>
            <p14:sldId id="295"/>
            <p14:sldId id="296"/>
            <p14:sldId id="302"/>
            <p14:sldId id="297"/>
            <p14:sldId id="301"/>
            <p14:sldId id="303"/>
            <p14:sldId id="300"/>
            <p14:sldId id="299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1">
          <p15:clr>
            <a:srgbClr val="A4A3A4"/>
          </p15:clr>
        </p15:guide>
        <p15:guide id="2" orient="horz" pos="3051">
          <p15:clr>
            <a:srgbClr val="A4A3A4"/>
          </p15:clr>
        </p15:guide>
        <p15:guide id="3" orient="horz" pos="845">
          <p15:clr>
            <a:srgbClr val="A4A3A4"/>
          </p15:clr>
        </p15:guide>
        <p15:guide id="4" orient="horz" pos="894" userDrawn="1">
          <p15:clr>
            <a:srgbClr val="A4A3A4"/>
          </p15:clr>
        </p15:guide>
        <p15:guide id="5" orient="horz" pos="1575" userDrawn="1">
          <p15:clr>
            <a:srgbClr val="A4A3A4"/>
          </p15:clr>
        </p15:guide>
        <p15:guide id="6" orient="horz" pos="1644">
          <p15:clr>
            <a:srgbClr val="A4A3A4"/>
          </p15:clr>
        </p15:guide>
        <p15:guide id="7" pos="239">
          <p15:clr>
            <a:srgbClr val="A4A3A4"/>
          </p15:clr>
        </p15:guide>
        <p15:guide id="8" pos="1963">
          <p15:clr>
            <a:srgbClr val="A4A3A4"/>
          </p15:clr>
        </p15:guide>
        <p15:guide id="9" pos="2027">
          <p15:clr>
            <a:srgbClr val="A4A3A4"/>
          </p15:clr>
        </p15:guide>
        <p15:guide id="10" pos="1137">
          <p15:clr>
            <a:srgbClr val="A4A3A4"/>
          </p15:clr>
        </p15:guide>
        <p15:guide id="11" pos="1043" userDrawn="1">
          <p15:clr>
            <a:srgbClr val="A4A3A4"/>
          </p15:clr>
        </p15:guide>
        <p15:guide id="12" pos="5499">
          <p15:clr>
            <a:srgbClr val="A4A3A4"/>
          </p15:clr>
        </p15:guide>
        <p15:guide id="13" pos="2833">
          <p15:clr>
            <a:srgbClr val="A4A3A4"/>
          </p15:clr>
        </p15:guide>
        <p15:guide id="1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36AC7E-6613-B37B-98F3-73EBEB882FA2}" name="Anna Tymicka" initials="AT" userId="S::anna.tymicka@ennoia.pl::8a2bb482-0cd6-471e-a8d7-78071db59aad" providerId="AD"/>
  <p188:author id="{43655AAA-BFC9-81DE-6E0B-5F10567A7D3B}" name="Tymicka Anna" initials="AT" userId="S::atymicka@pzh.gov.pl::adc49601-4ef8-40cd-9c76-3397531cc2f6" providerId="AD"/>
  <p188:author id="{E5E553F7-3EFC-8DEE-981D-47D7234AF9E9}" name="Stefan Bogusławski" initials="SB" userId="S::stefan.boguslawski@ennoia.pl::b31892f0-ec89-454b-a5f9-d0bab8d0dff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.Wasko" initials="BW" lastIdx="8" clrIdx="0">
    <p:extLst>
      <p:ext uri="{19B8F6BF-5375-455C-9EA6-DF929625EA0E}">
        <p15:presenceInfo xmlns:p15="http://schemas.microsoft.com/office/powerpoint/2012/main" userId="B.Wasko" providerId="None"/>
      </p:ext>
    </p:extLst>
  </p:cmAuthor>
  <p:cmAuthor id="2" name="Wojtyniak Bogdan" initials="BW" lastIdx="12" clrIdx="1">
    <p:extLst>
      <p:ext uri="{19B8F6BF-5375-455C-9EA6-DF929625EA0E}">
        <p15:presenceInfo xmlns:p15="http://schemas.microsoft.com/office/powerpoint/2012/main" userId="S::bwojtyniak@pzh.gov.pl::0ea9a85b-72fd-4c2e-8436-46d4f8cc4eca" providerId="AD"/>
      </p:ext>
    </p:extLst>
  </p:cmAuthor>
  <p:cmAuthor id="3" name="Anna Smaga" initials="AS" lastIdx="2" clrIdx="2">
    <p:extLst>
      <p:ext uri="{19B8F6BF-5375-455C-9EA6-DF929625EA0E}">
        <p15:presenceInfo xmlns:p15="http://schemas.microsoft.com/office/powerpoint/2012/main" userId="S::anna.smaga@ennoia.pl::f5c82a0c-7d7a-46c0-8d11-fac0b82f2884" providerId="AD"/>
      </p:ext>
    </p:extLst>
  </p:cmAuthor>
  <p:cmAuthor id="4" name="Smaga Anna" initials="AS" lastIdx="1" clrIdx="3">
    <p:extLst>
      <p:ext uri="{19B8F6BF-5375-455C-9EA6-DF929625EA0E}">
        <p15:presenceInfo xmlns:p15="http://schemas.microsoft.com/office/powerpoint/2012/main" userId="S::asmaga@pzh.gov.pl::ff1742da-85a0-4838-82a9-a148b6f34e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387F"/>
    <a:srgbClr val="FF9E15"/>
    <a:srgbClr val="2DBCD3"/>
    <a:srgbClr val="77BC1F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91" d="100"/>
          <a:sy n="191" d="100"/>
        </p:scale>
        <p:origin x="920" y="328"/>
      </p:cViewPr>
      <p:guideLst>
        <p:guide orient="horz" pos="171"/>
        <p:guide orient="horz" pos="3051"/>
        <p:guide orient="horz" pos="845"/>
        <p:guide orient="horz" pos="894"/>
        <p:guide orient="horz" pos="1575"/>
        <p:guide orient="horz" pos="1644"/>
        <p:guide pos="239"/>
        <p:guide pos="1963"/>
        <p:guide pos="2027"/>
        <p:guide pos="1137"/>
        <p:guide pos="1043"/>
        <p:guide pos="5499"/>
        <p:guide pos="28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A6D61-BA17-4843-8124-7532809BA5D6}" type="datetimeFigureOut">
              <a:rPr lang="pl-PL" smtClean="0"/>
              <a:t>01.10.2025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25324-EBE5-4D7F-81F7-A08658C6F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984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45D437-BF50-48AE-AEAF-A885A5240F23}" type="datetimeFigureOut">
              <a:rPr lang="pl-PL" smtClean="0"/>
              <a:t>01.10.2025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04332-058A-402B-ACF4-2C24826BE4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1215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804332-058A-402B-ACF4-2C24826BE43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3719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ctrTitle"/>
          </p:nvPr>
        </p:nvSpPr>
        <p:spPr>
          <a:xfrm>
            <a:off x="2800858" y="2639652"/>
            <a:ext cx="3731559" cy="1101725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rgbClr val="35387F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8" name="Podtytuł 2"/>
          <p:cNvSpPr>
            <a:spLocks noGrp="1"/>
          </p:cNvSpPr>
          <p:nvPr>
            <p:ph type="subTitle" idx="1"/>
          </p:nvPr>
        </p:nvSpPr>
        <p:spPr>
          <a:xfrm>
            <a:off x="2800857" y="3870758"/>
            <a:ext cx="3731559" cy="44189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solidFill>
                  <a:srgbClr val="3538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19903" y="1891145"/>
            <a:ext cx="8239481" cy="2876118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000" b="0">
                <a:solidFill>
                  <a:srgbClr val="35387F"/>
                </a:solidFill>
              </a:defRPr>
            </a:lvl1pPr>
            <a:lvl2pPr marL="457200" indent="0" algn="l">
              <a:buNone/>
              <a:defRPr sz="2000" b="0"/>
            </a:lvl2pPr>
            <a:lvl3pPr marL="914400" indent="0" algn="l">
              <a:buNone/>
              <a:defRPr sz="2000" b="0"/>
            </a:lvl3pPr>
            <a:lvl4pPr marL="1371600" indent="0" algn="l">
              <a:buNone/>
              <a:defRPr sz="2000" b="0"/>
            </a:lvl4pPr>
            <a:lvl5pPr marL="1828800" indent="0" algn="l">
              <a:buNone/>
              <a:defRPr sz="2000" b="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0"/>
            <a:r>
              <a:rPr lang="pl-PL"/>
              <a:t>Drugi poziom</a:t>
            </a:r>
          </a:p>
          <a:p>
            <a:pPr lvl="0"/>
            <a:r>
              <a:rPr lang="pl-PL"/>
              <a:t>Trzeci poziom</a:t>
            </a:r>
          </a:p>
          <a:p>
            <a:pPr lvl="0"/>
            <a:r>
              <a:rPr lang="pl-PL"/>
              <a:t>Czwarty poziom</a:t>
            </a:r>
          </a:p>
          <a:p>
            <a:pPr lvl="0"/>
            <a:r>
              <a:rPr lang="pl-PL"/>
              <a:t>Piąty poziom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B00A8A2F-A2B0-4ABD-9C5C-8285E1650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3137" y="298196"/>
            <a:ext cx="6506007" cy="507077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rgbClr val="35387F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65355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2"/>
          <p:cNvSpPr>
            <a:spLocks noGrp="1"/>
          </p:cNvSpPr>
          <p:nvPr>
            <p:ph idx="13"/>
          </p:nvPr>
        </p:nvSpPr>
        <p:spPr>
          <a:xfrm>
            <a:off x="3290341" y="1514944"/>
            <a:ext cx="5269043" cy="32523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>
                <a:solidFill>
                  <a:srgbClr val="35387F"/>
                </a:solidFill>
              </a:defRPr>
            </a:lvl1pPr>
            <a:lvl2pPr marL="457200" indent="0" algn="l">
              <a:buNone/>
              <a:defRPr sz="2000" b="0"/>
            </a:lvl2pPr>
            <a:lvl3pPr marL="914400" indent="0" algn="l">
              <a:buNone/>
              <a:defRPr sz="2000" b="0"/>
            </a:lvl3pPr>
            <a:lvl4pPr marL="1371600" indent="0" algn="l">
              <a:buNone/>
              <a:defRPr sz="2000" b="0"/>
            </a:lvl4pPr>
            <a:lvl5pPr marL="1828800" indent="0" algn="l">
              <a:buNone/>
              <a:defRPr sz="2000" b="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0"/>
            <a:r>
              <a:rPr lang="pl-PL"/>
              <a:t>Drugi poziom</a:t>
            </a:r>
          </a:p>
          <a:p>
            <a:pPr lvl="0"/>
            <a:r>
              <a:rPr lang="pl-PL"/>
              <a:t>Trzeci poziom</a:t>
            </a:r>
          </a:p>
          <a:p>
            <a:pPr lvl="0"/>
            <a:r>
              <a:rPr lang="pl-PL"/>
              <a:t>Czwarty poziom</a:t>
            </a:r>
          </a:p>
          <a:p>
            <a:pPr lvl="0"/>
            <a:r>
              <a:rPr lang="pl-PL"/>
              <a:t>Piąty poziom</a:t>
            </a:r>
          </a:p>
        </p:txBody>
      </p:sp>
      <p:sp>
        <p:nvSpPr>
          <p:cNvPr id="11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305800" y="4904581"/>
            <a:ext cx="571500" cy="274637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D9BB9B20-3669-4E1C-831B-A75501958C0E}" type="slidenum">
              <a:rPr lang="pl-PL" smtClean="0"/>
              <a:pPr/>
              <a:t>‹#›</a:t>
            </a:fld>
            <a:r>
              <a:rPr lang="pl-PL"/>
              <a:t> 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733B5C40-9B59-4B4C-B60B-464A5FD7D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3137" y="298196"/>
            <a:ext cx="6506007" cy="507077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rgbClr val="35387F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03993237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2"/>
          <p:cNvSpPr>
            <a:spLocks noGrp="1"/>
          </p:cNvSpPr>
          <p:nvPr>
            <p:ph idx="13"/>
          </p:nvPr>
        </p:nvSpPr>
        <p:spPr>
          <a:xfrm>
            <a:off x="464344" y="2270017"/>
            <a:ext cx="8172449" cy="249594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>
                <a:solidFill>
                  <a:srgbClr val="35387F"/>
                </a:solidFill>
              </a:defRPr>
            </a:lvl1pPr>
            <a:lvl2pPr marL="457200" indent="0" algn="l">
              <a:buNone/>
              <a:defRPr sz="2000" b="0"/>
            </a:lvl2pPr>
            <a:lvl3pPr marL="914400" indent="0" algn="l">
              <a:buNone/>
              <a:defRPr sz="2000" b="0"/>
            </a:lvl3pPr>
            <a:lvl4pPr marL="1371600" indent="0" algn="l">
              <a:buNone/>
              <a:defRPr sz="2000" b="0"/>
            </a:lvl4pPr>
            <a:lvl5pPr marL="1828800" indent="0" algn="l">
              <a:buNone/>
              <a:defRPr sz="2000" b="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0"/>
            <a:r>
              <a:rPr lang="pl-PL"/>
              <a:t>Drugi poziom</a:t>
            </a:r>
          </a:p>
          <a:p>
            <a:pPr lvl="0"/>
            <a:r>
              <a:rPr lang="pl-PL"/>
              <a:t>Trzeci poziom</a:t>
            </a:r>
          </a:p>
          <a:p>
            <a:pPr lvl="0"/>
            <a:r>
              <a:rPr lang="pl-PL"/>
              <a:t>Czwarty poziom</a:t>
            </a:r>
          </a:p>
          <a:p>
            <a:pPr lvl="0"/>
            <a:r>
              <a:rPr lang="pl-PL"/>
              <a:t>Piąty poziom</a:t>
            </a:r>
          </a:p>
        </p:txBody>
      </p:sp>
      <p:sp>
        <p:nvSpPr>
          <p:cNvPr id="11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305800" y="4904581"/>
            <a:ext cx="571500" cy="274637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D9BB9B20-3669-4E1C-831B-A75501958C0E}" type="slidenum">
              <a:rPr lang="pl-PL" smtClean="0"/>
              <a:pPr/>
              <a:t>‹#›</a:t>
            </a:fld>
            <a:r>
              <a:rPr lang="pl-PL"/>
              <a:t> 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898A30D2-A731-4845-A819-933AC4D6D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3137" y="298196"/>
            <a:ext cx="6506007" cy="507077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rgbClr val="35387F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88441244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2"/>
          <p:cNvSpPr>
            <a:spLocks noGrp="1"/>
          </p:cNvSpPr>
          <p:nvPr>
            <p:ph idx="13"/>
          </p:nvPr>
        </p:nvSpPr>
        <p:spPr>
          <a:xfrm>
            <a:off x="523875" y="1514944"/>
            <a:ext cx="8035509" cy="3252319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000" b="0">
                <a:solidFill>
                  <a:srgbClr val="35387F"/>
                </a:solidFill>
              </a:defRPr>
            </a:lvl1pPr>
            <a:lvl2pPr marL="457200" indent="0" algn="l">
              <a:buNone/>
              <a:defRPr sz="2000" b="0"/>
            </a:lvl2pPr>
            <a:lvl3pPr marL="914400" indent="0" algn="l">
              <a:buNone/>
              <a:defRPr sz="2000" b="0"/>
            </a:lvl3pPr>
            <a:lvl4pPr marL="1371600" indent="0" algn="l">
              <a:buNone/>
              <a:defRPr sz="2000" b="0"/>
            </a:lvl4pPr>
            <a:lvl5pPr marL="1828800" indent="0" algn="l">
              <a:buNone/>
              <a:defRPr sz="2000" b="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0"/>
            <a:r>
              <a:rPr lang="pl-PL"/>
              <a:t>Drugi poziom</a:t>
            </a:r>
          </a:p>
          <a:p>
            <a:pPr lvl="0"/>
            <a:r>
              <a:rPr lang="pl-PL"/>
              <a:t>Trzeci poziom</a:t>
            </a:r>
          </a:p>
          <a:p>
            <a:pPr lvl="0"/>
            <a:r>
              <a:rPr lang="pl-PL"/>
              <a:t>Czwarty poziom</a:t>
            </a:r>
          </a:p>
          <a:p>
            <a:pPr lvl="0"/>
            <a:r>
              <a:rPr lang="pl-PL"/>
              <a:t>Piąty poziom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305800" y="4904581"/>
            <a:ext cx="571500" cy="274637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D9BB9B20-3669-4E1C-831B-A75501958C0E}" type="slidenum">
              <a:rPr lang="pl-PL" smtClean="0"/>
              <a:pPr/>
              <a:t>‹#›</a:t>
            </a:fld>
            <a:r>
              <a:rPr lang="pl-PL"/>
              <a:t> </a:t>
            </a:r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95F1F9F5-47EA-4437-80CC-A5686E95B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3137" y="298196"/>
            <a:ext cx="6506007" cy="507077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rgbClr val="35387F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626190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361736-5DB4-2655-E2AF-2F5679AD9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6FEC99E-764D-ED3C-86DE-1137F21AE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C5A7-605E-4569-98BC-C1FE8CCA665B}" type="datetimeFigureOut">
              <a:rPr lang="pl-PL" smtClean="0"/>
              <a:t>01.10.2025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0AC9692-FC32-4BAA-834A-A4EC79253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217E462-FC72-204B-A6D5-B43D147F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6548-A02D-4988-ADC7-731B3E0E89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72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33600" y="2384714"/>
            <a:ext cx="4572000" cy="515937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rgbClr val="35387F"/>
                </a:solidFill>
              </a:defRPr>
            </a:lvl1pPr>
          </a:lstStyle>
          <a:p>
            <a:r>
              <a:rPr lang="pl-PL"/>
              <a:t>Kliknij, aby edytować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4A4E50A0-3027-4F28-BD94-9F889E15F933}"/>
              </a:ext>
            </a:extLst>
          </p:cNvPr>
          <p:cNvSpPr/>
          <p:nvPr userDrawn="1"/>
        </p:nvSpPr>
        <p:spPr>
          <a:xfrm>
            <a:off x="0" y="4622006"/>
            <a:ext cx="9144000" cy="521494"/>
          </a:xfrm>
          <a:prstGeom prst="rect">
            <a:avLst/>
          </a:prstGeom>
          <a:solidFill>
            <a:srgbClr val="2DB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C9F0ADF-E741-4DD1-8F61-B65549CF0407}"/>
              </a:ext>
            </a:extLst>
          </p:cNvPr>
          <p:cNvSpPr txBox="1"/>
          <p:nvPr userDrawn="1"/>
        </p:nvSpPr>
        <p:spPr>
          <a:xfrm>
            <a:off x="216099" y="4679152"/>
            <a:ext cx="279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b="0" kern="400" spc="50" baseline="0">
                <a:solidFill>
                  <a:schemeClr val="bg1"/>
                </a:solidFill>
              </a:rPr>
              <a:t>Narodowy Instytut Zdrowia Publicznego PZH</a:t>
            </a:r>
          </a:p>
          <a:p>
            <a:pPr algn="ctr"/>
            <a:r>
              <a:rPr lang="pl-PL" sz="1000" b="0" kern="400" spc="50" baseline="0">
                <a:solidFill>
                  <a:schemeClr val="bg1"/>
                </a:solidFill>
              </a:rPr>
              <a:t>- Państwowy Instytut Badawczy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0D58BA2F-4A6C-45C9-8D40-250CC60C8B79}"/>
              </a:ext>
            </a:extLst>
          </p:cNvPr>
          <p:cNvSpPr txBox="1"/>
          <p:nvPr userDrawn="1"/>
        </p:nvSpPr>
        <p:spPr>
          <a:xfrm>
            <a:off x="3575447" y="4662469"/>
            <a:ext cx="279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b="0" kern="400" spc="50" baseline="0">
                <a:solidFill>
                  <a:schemeClr val="bg1"/>
                </a:solidFill>
              </a:rPr>
              <a:t>ul. Chocimska 24</a:t>
            </a:r>
          </a:p>
          <a:p>
            <a:pPr algn="ctr"/>
            <a:r>
              <a:rPr lang="pl-PL" sz="1000" b="0" kern="400" spc="50" baseline="0">
                <a:solidFill>
                  <a:schemeClr val="bg1"/>
                </a:solidFill>
              </a:rPr>
              <a:t>00-791 Warszawa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9A5A386-5BD1-4A83-8EAA-F9A2FF76C815}"/>
              </a:ext>
            </a:extLst>
          </p:cNvPr>
          <p:cNvSpPr txBox="1"/>
          <p:nvPr userDrawn="1"/>
        </p:nvSpPr>
        <p:spPr>
          <a:xfrm>
            <a:off x="6829425" y="4679152"/>
            <a:ext cx="2214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b="0" kern="400" spc="50" baseline="0">
                <a:solidFill>
                  <a:schemeClr val="bg1"/>
                </a:solidFill>
              </a:rPr>
              <a:t>e-mail: pzh@pzh.gov.pl</a:t>
            </a:r>
          </a:p>
          <a:p>
            <a:pPr algn="ctr"/>
            <a:r>
              <a:rPr lang="pl-PL" sz="1000" b="0" kern="400" spc="50" baseline="0">
                <a:solidFill>
                  <a:schemeClr val="bg1"/>
                </a:solidFill>
              </a:rPr>
              <a:t>www.pzh.gov.pl</a:t>
            </a:r>
          </a:p>
        </p:txBody>
      </p:sp>
    </p:spTree>
    <p:extLst>
      <p:ext uri="{BB962C8B-B14F-4D97-AF65-F5344CB8AC3E}">
        <p14:creationId xmlns:p14="http://schemas.microsoft.com/office/powerpoint/2010/main" val="168819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4">
            <a:extLst>
              <a:ext uri="{FF2B5EF4-FFF2-40B4-BE49-F238E27FC236}">
                <a16:creationId xmlns:a16="http://schemas.microsoft.com/office/drawing/2014/main" id="{CF66A869-5E57-4153-A25F-77B56D05FD96}"/>
              </a:ext>
            </a:extLst>
          </p:cNvPr>
          <p:cNvSpPr/>
          <p:nvPr userDrawn="1"/>
        </p:nvSpPr>
        <p:spPr>
          <a:xfrm>
            <a:off x="0" y="5018220"/>
            <a:ext cx="9144000" cy="125280"/>
          </a:xfrm>
          <a:prstGeom prst="rect">
            <a:avLst/>
          </a:prstGeom>
          <a:solidFill>
            <a:srgbClr val="2DBCD3"/>
          </a:solidFill>
          <a:ln w="9360">
            <a:solidFill>
              <a:srgbClr val="2DBCD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4">
            <a:extLst>
              <a:ext uri="{FF2B5EF4-FFF2-40B4-BE49-F238E27FC236}">
                <a16:creationId xmlns:a16="http://schemas.microsoft.com/office/drawing/2014/main" id="{E9B4340E-B6DF-4B78-9C34-5B3B0617C938}"/>
              </a:ext>
            </a:extLst>
          </p:cNvPr>
          <p:cNvSpPr/>
          <p:nvPr userDrawn="1"/>
        </p:nvSpPr>
        <p:spPr>
          <a:xfrm>
            <a:off x="0" y="5018220"/>
            <a:ext cx="9144000" cy="125280"/>
          </a:xfrm>
          <a:prstGeom prst="rect">
            <a:avLst/>
          </a:prstGeom>
          <a:solidFill>
            <a:srgbClr val="2DBCD3"/>
          </a:solidFill>
          <a:ln w="9360">
            <a:solidFill>
              <a:srgbClr val="2DBCD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Obraz 3" descr="Obraz zawierający tekst, znak&#10;&#10;Opis wygenerowany automatycznie">
            <a:extLst>
              <a:ext uri="{FF2B5EF4-FFF2-40B4-BE49-F238E27FC236}">
                <a16:creationId xmlns:a16="http://schemas.microsoft.com/office/drawing/2014/main" id="{8145A93C-A74A-41FD-8673-DCABC926BF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1" y="274221"/>
            <a:ext cx="940618" cy="44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5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stomShape 4">
            <a:extLst>
              <a:ext uri="{FF2B5EF4-FFF2-40B4-BE49-F238E27FC236}">
                <a16:creationId xmlns:a16="http://schemas.microsoft.com/office/drawing/2014/main" id="{2771995C-74EF-4557-9DA7-8BCF913A4D3E}"/>
              </a:ext>
            </a:extLst>
          </p:cNvPr>
          <p:cNvSpPr/>
          <p:nvPr userDrawn="1"/>
        </p:nvSpPr>
        <p:spPr>
          <a:xfrm>
            <a:off x="0" y="5018220"/>
            <a:ext cx="9144000" cy="125280"/>
          </a:xfrm>
          <a:prstGeom prst="rect">
            <a:avLst/>
          </a:prstGeom>
          <a:solidFill>
            <a:srgbClr val="2DBCD3"/>
          </a:solidFill>
          <a:ln w="9360">
            <a:solidFill>
              <a:srgbClr val="2DBCD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Obraz 3" descr="Obraz zawierający tekst, znak&#10;&#10;Opis wygenerowany automatycznie">
            <a:extLst>
              <a:ext uri="{FF2B5EF4-FFF2-40B4-BE49-F238E27FC236}">
                <a16:creationId xmlns:a16="http://schemas.microsoft.com/office/drawing/2014/main" id="{61AA5D34-7352-4B8A-9EA8-E7001FB272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1" y="274221"/>
            <a:ext cx="940618" cy="44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8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stomShape 4">
            <a:extLst>
              <a:ext uri="{FF2B5EF4-FFF2-40B4-BE49-F238E27FC236}">
                <a16:creationId xmlns:a16="http://schemas.microsoft.com/office/drawing/2014/main" id="{2771995C-74EF-4557-9DA7-8BCF913A4D3E}"/>
              </a:ext>
            </a:extLst>
          </p:cNvPr>
          <p:cNvSpPr/>
          <p:nvPr userDrawn="1"/>
        </p:nvSpPr>
        <p:spPr>
          <a:xfrm>
            <a:off x="0" y="5018220"/>
            <a:ext cx="9144000" cy="125280"/>
          </a:xfrm>
          <a:prstGeom prst="rect">
            <a:avLst/>
          </a:prstGeom>
          <a:solidFill>
            <a:srgbClr val="2DBCD3"/>
          </a:solidFill>
          <a:ln w="9360">
            <a:solidFill>
              <a:srgbClr val="2DBCD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Obraz 3" descr="Obraz zawierający tekst, znak&#10;&#10;Opis wygenerowany automatycznie">
            <a:extLst>
              <a:ext uri="{FF2B5EF4-FFF2-40B4-BE49-F238E27FC236}">
                <a16:creationId xmlns:a16="http://schemas.microsoft.com/office/drawing/2014/main" id="{BAD86BC1-367D-460F-9A9F-CE78455145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1" y="274221"/>
            <a:ext cx="940618" cy="44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5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4">
            <a:extLst>
              <a:ext uri="{FF2B5EF4-FFF2-40B4-BE49-F238E27FC236}">
                <a16:creationId xmlns:a16="http://schemas.microsoft.com/office/drawing/2014/main" id="{12DE8810-65A9-45D0-99E7-946AA958CA81}"/>
              </a:ext>
            </a:extLst>
          </p:cNvPr>
          <p:cNvSpPr/>
          <p:nvPr userDrawn="1"/>
        </p:nvSpPr>
        <p:spPr>
          <a:xfrm>
            <a:off x="0" y="5018220"/>
            <a:ext cx="9144000" cy="125280"/>
          </a:xfrm>
          <a:prstGeom prst="rect">
            <a:avLst/>
          </a:prstGeom>
          <a:solidFill>
            <a:srgbClr val="2DBCD3"/>
          </a:solidFill>
          <a:ln w="9360">
            <a:solidFill>
              <a:srgbClr val="2DBCD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Obraz 3" descr="Obraz zawierający tekst, znak&#10;&#10;Opis wygenerowany automatycznie">
            <a:extLst>
              <a:ext uri="{FF2B5EF4-FFF2-40B4-BE49-F238E27FC236}">
                <a16:creationId xmlns:a16="http://schemas.microsoft.com/office/drawing/2014/main" id="{141949E3-7860-49BB-BE4F-427A3F14A2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1" y="274221"/>
            <a:ext cx="940618" cy="44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2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nak&#10;&#10;Opis wygenerowany automatycznie">
            <a:extLst>
              <a:ext uri="{FF2B5EF4-FFF2-40B4-BE49-F238E27FC236}">
                <a16:creationId xmlns:a16="http://schemas.microsoft.com/office/drawing/2014/main" id="{7928333D-F277-47C9-8FC5-D90583409E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1" y="274221"/>
            <a:ext cx="940618" cy="44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ons.gov.uk/peoplepopulationandcommunity/healthandsocialcare/healthandwellbeing/articles/howhealthhaschangedinyourlocalarea2015to2020/2022-11-0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9">
            <a:extLst>
              <a:ext uri="{FF2B5EF4-FFF2-40B4-BE49-F238E27FC236}">
                <a16:creationId xmlns:a16="http://schemas.microsoft.com/office/drawing/2014/main" id="{74CBE608-D5DB-4C9C-ACF2-FE7938FBDE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755" y="2639652"/>
            <a:ext cx="7566053" cy="1101725"/>
          </a:xfrm>
        </p:spPr>
        <p:txBody>
          <a:bodyPr/>
          <a:lstStyle/>
          <a:p>
            <a:r>
              <a:rPr lang="pl-PL"/>
              <a:t>Baza wiedzy w zakresie nierówności w zdrowiu - koncepcja</a:t>
            </a:r>
            <a:endParaRPr lang="pl-PL" sz="2800"/>
          </a:p>
        </p:txBody>
      </p:sp>
      <p:sp>
        <p:nvSpPr>
          <p:cNvPr id="11" name="Podtytuł 10">
            <a:extLst>
              <a:ext uri="{FF2B5EF4-FFF2-40B4-BE49-F238E27FC236}">
                <a16:creationId xmlns:a16="http://schemas.microsoft.com/office/drawing/2014/main" id="{88404735-E369-4D4F-953A-BBCCDB5D84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2158" y="3741377"/>
            <a:ext cx="4799685" cy="441894"/>
          </a:xfrm>
        </p:spPr>
        <p:txBody>
          <a:bodyPr/>
          <a:lstStyle/>
          <a:p>
            <a:r>
              <a:rPr lang="pl-PL" sz="1600"/>
              <a:t>NIZP PZH - PIB</a:t>
            </a:r>
          </a:p>
          <a:p>
            <a:r>
              <a:rPr lang="pl-PL" sz="1600"/>
              <a:t>Zakład Monitorowania i Analiz Stanu Zdrowia Ludności</a:t>
            </a:r>
            <a:endParaRPr lang="pl-PL" sz="1200"/>
          </a:p>
        </p:txBody>
      </p:sp>
      <p:pic>
        <p:nvPicPr>
          <p:cNvPr id="4" name="Obraz 3" descr="Obraz zawierający tekst, znak&#10;&#10;Opis wygenerowany automatycznie">
            <a:extLst>
              <a:ext uri="{FF2B5EF4-FFF2-40B4-BE49-F238E27FC236}">
                <a16:creationId xmlns:a16="http://schemas.microsoft.com/office/drawing/2014/main" id="{71F3B44F-11CA-4B4C-BAB1-94EAC592ED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189" y="813121"/>
            <a:ext cx="2228398" cy="105663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6FEB5EE-61E6-9644-8EB9-C4AA39B89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996" y="3177116"/>
            <a:ext cx="6506007" cy="507077"/>
          </a:xfrm>
        </p:spPr>
        <p:txBody>
          <a:bodyPr lIns="91440" tIns="45720" rIns="91440" bIns="45720" anchor="t"/>
          <a:lstStyle/>
          <a:p>
            <a:r>
              <a:rPr lang="pl-PL" sz="2000" b="0"/>
              <a:t>Daniel </a:t>
            </a:r>
            <a:r>
              <a:rPr lang="pl-PL" sz="2000" b="0" err="1"/>
              <a:t>Rabczenko</a:t>
            </a:r>
            <a:r>
              <a:rPr lang="pl-PL" sz="2000" b="0"/>
              <a:t>, Jakub </a:t>
            </a:r>
            <a:r>
              <a:rPr lang="pl-PL" sz="2000" b="0" err="1"/>
              <a:t>Stokwiszewski</a:t>
            </a:r>
            <a:r>
              <a:rPr lang="pl-PL" sz="2000" b="0"/>
              <a:t>, </a:t>
            </a:r>
            <a:br>
              <a:rPr lang="en-US"/>
            </a:br>
            <a:r>
              <a:rPr lang="pl-PL" sz="2000" b="0"/>
              <a:t>Aneta </a:t>
            </a:r>
            <a:r>
              <a:rPr lang="pl-PL" sz="2000" b="0" err="1"/>
              <a:t>Trochonowicz</a:t>
            </a:r>
            <a:r>
              <a:rPr lang="pl-PL" sz="2000" b="0"/>
              <a:t>, Rafał Halik, Anna Smaga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03FB3FE-C675-6A48-20A1-488568B80546}"/>
              </a:ext>
            </a:extLst>
          </p:cNvPr>
          <p:cNvSpPr/>
          <p:nvPr/>
        </p:nvSpPr>
        <p:spPr>
          <a:xfrm>
            <a:off x="228600" y="85725"/>
            <a:ext cx="1576388" cy="866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 descr="Obraz zawierający tekst, znak&#10;&#10;Opis wygenerowany automatycznie">
            <a:extLst>
              <a:ext uri="{FF2B5EF4-FFF2-40B4-BE49-F238E27FC236}">
                <a16:creationId xmlns:a16="http://schemas.microsoft.com/office/drawing/2014/main" id="{30E622A8-38B9-0AAC-3471-2B2607E28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189" y="813121"/>
            <a:ext cx="2228398" cy="105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52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51CB0-E2DD-187E-4372-D0A9E0E3B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F8D830B6-6B6E-01DE-D6A3-259A2C801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894" y="1512644"/>
            <a:ext cx="6268274" cy="2876118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pl-PL" sz="1200"/>
              <a:t>„Baza wiedzy w zakresie nierówności w zdrowiu” - http://bazawiedzy.pzh.gov.pl/ jest to ogólnodostępny portal internetowy, przedstawiający informacje związane bezpośrednio lub pośrednio z zagadnieniem nierówności w zdrowiu ludności Polski. </a:t>
            </a:r>
          </a:p>
          <a:p>
            <a:pPr marL="0" indent="0">
              <a:buNone/>
            </a:pPr>
            <a:endParaRPr lang="pl-PL" sz="1200"/>
          </a:p>
          <a:p>
            <a:pPr marL="0" indent="0">
              <a:buNone/>
            </a:pPr>
            <a:r>
              <a:rPr lang="pl-PL" sz="1200" b="1"/>
              <a:t>Celem Bazy wiedzy w zakresie nierówności w zdrowiu jest </a:t>
            </a:r>
          </a:p>
          <a:p>
            <a:r>
              <a:rPr lang="pl-PL" sz="1200"/>
              <a:t>dostarczanie wiarygodnych, aktualnych i zrozumiałych informacji o różnicach zdrowotnych występujących w populacji Polski – w podziale na grupy społeczne, geograficzne i demograficzne.</a:t>
            </a:r>
            <a:endParaRPr lang="pl-PL" sz="1200">
              <a:ea typeface="Calibri"/>
              <a:cs typeface="Calibri"/>
            </a:endParaRPr>
          </a:p>
          <a:p>
            <a:r>
              <a:rPr lang="pl-PL" sz="1200"/>
              <a:t>w celu wspierania podejmowania decyzji, podnoszenia świadomości społecznej oraz promowania działań na rzecz równości zdrowotnej. </a:t>
            </a:r>
          </a:p>
          <a:p>
            <a:r>
              <a:rPr lang="pl-PL" sz="1200"/>
              <a:t>Równocześnie baza pełni funkcję otwartego repozytorium danych i analiz, wspierającego środowisko naukowe i badaczy w prowadzeniu niezależnych badań, monitoringu trendów oraz rozwoju polityki zdrowotnej opartej na dowodach naukowych.</a:t>
            </a:r>
            <a:endParaRPr lang="pl-PL" sz="1200" b="1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747BC99-09F1-EF9D-916E-227439109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Baza wiedzy w zakresie nierówności w zdrowiu, główni adresaci</a:t>
            </a:r>
          </a:p>
        </p:txBody>
      </p:sp>
      <p:sp>
        <p:nvSpPr>
          <p:cNvPr id="2" name="Symbol zastępczy zawartości 4">
            <a:extLst>
              <a:ext uri="{FF2B5EF4-FFF2-40B4-BE49-F238E27FC236}">
                <a16:creationId xmlns:a16="http://schemas.microsoft.com/office/drawing/2014/main" id="{DC308B60-B204-8CEF-C4F2-FE553020C4A6}"/>
              </a:ext>
            </a:extLst>
          </p:cNvPr>
          <p:cNvSpPr txBox="1">
            <a:spLocks/>
          </p:cNvSpPr>
          <p:nvPr/>
        </p:nvSpPr>
        <p:spPr>
          <a:xfrm>
            <a:off x="6693107" y="1622684"/>
            <a:ext cx="2239780" cy="2540833"/>
          </a:xfrm>
          <a:prstGeom prst="rect">
            <a:avLst/>
          </a:prstGeom>
          <a:solidFill>
            <a:srgbClr val="35387F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kern="1200">
                <a:solidFill>
                  <a:srgbClr val="35387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200" b="1">
                <a:solidFill>
                  <a:schemeClr val="bg1"/>
                </a:solidFill>
              </a:rPr>
              <a:t>Adresaci i użytkownicy  </a:t>
            </a:r>
          </a:p>
          <a:p>
            <a:pPr marL="360363" indent="-200025"/>
            <a:r>
              <a:rPr lang="pl-PL" sz="1200">
                <a:solidFill>
                  <a:schemeClr val="bg1"/>
                </a:solidFill>
              </a:rPr>
              <a:t>Decydenci i twórcy polityki zdrowotnej </a:t>
            </a:r>
          </a:p>
          <a:p>
            <a:pPr marL="360363" indent="-200025"/>
            <a:r>
              <a:rPr lang="pl-PL" sz="1200">
                <a:solidFill>
                  <a:schemeClr val="bg1"/>
                </a:solidFill>
              </a:rPr>
              <a:t>Pracownicy administracji publicznej </a:t>
            </a:r>
          </a:p>
          <a:p>
            <a:pPr marL="360363" indent="-200025"/>
            <a:r>
              <a:rPr lang="pl-PL" sz="1200">
                <a:solidFill>
                  <a:schemeClr val="bg1"/>
                </a:solidFill>
              </a:rPr>
              <a:t>Badacze i naukowcy </a:t>
            </a:r>
          </a:p>
          <a:p>
            <a:pPr marL="360363" indent="-200025"/>
            <a:r>
              <a:rPr lang="pl-PL" sz="1200">
                <a:solidFill>
                  <a:schemeClr val="bg1"/>
                </a:solidFill>
              </a:rPr>
              <a:t>Dziennikarze i media </a:t>
            </a:r>
          </a:p>
          <a:p>
            <a:pPr marL="360363" indent="-200025"/>
            <a:r>
              <a:rPr lang="pl-PL" sz="1200">
                <a:solidFill>
                  <a:schemeClr val="bg1"/>
                </a:solidFill>
              </a:rPr>
              <a:t>Organizacje pozarządowe </a:t>
            </a:r>
          </a:p>
          <a:p>
            <a:pPr marL="360363" indent="-200025"/>
            <a:r>
              <a:rPr lang="pl-PL" sz="1200">
                <a:solidFill>
                  <a:schemeClr val="bg1"/>
                </a:solidFill>
              </a:rPr>
              <a:t>Zainteresowani obywatele</a:t>
            </a:r>
          </a:p>
        </p:txBody>
      </p:sp>
    </p:spTree>
    <p:extLst>
      <p:ext uri="{BB962C8B-B14F-4D97-AF65-F5344CB8AC3E}">
        <p14:creationId xmlns:p14="http://schemas.microsoft.com/office/powerpoint/2010/main" val="2430848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2723218-4083-71F6-4440-47C0BE2F2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903" y="1463925"/>
            <a:ext cx="8239481" cy="2876118"/>
          </a:xfrm>
        </p:spPr>
        <p:txBody>
          <a:bodyPr lIns="91440" tIns="45720" rIns="91440" bIns="45720" anchor="t"/>
          <a:lstStyle/>
          <a:p>
            <a:pPr marL="457200" indent="-457200">
              <a:buFont typeface="+mj-lt"/>
              <a:buAutoNum type="arabicPeriod"/>
            </a:pPr>
            <a:r>
              <a:rPr lang="pl-PL" sz="1800" b="1"/>
              <a:t>Home (Strona główna)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 b="1"/>
              <a:t>Edukacja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 b="1"/>
              <a:t>Dla mediów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 b="1"/>
              <a:t>Wskaźniki zdrowia Polaków </a:t>
            </a:r>
            <a:r>
              <a:rPr lang="pl-PL" sz="1800"/>
              <a:t>(</a:t>
            </a:r>
            <a:r>
              <a:rPr lang="pl-PL" sz="1800" i="1"/>
              <a:t>Interaktywny moduł bazowy: Zdrowie w liczbach</a:t>
            </a:r>
            <a:r>
              <a:rPr lang="pl-PL" sz="1800"/>
              <a:t>)</a:t>
            </a:r>
          </a:p>
          <a:p>
            <a:pPr marL="571500" lvl="1" indent="-457200">
              <a:buFont typeface="Courier New" panose="020B0604020202020204" pitchFamily="34" charset="0"/>
              <a:buChar char="o"/>
            </a:pPr>
            <a:r>
              <a:rPr lang="pl-PL" sz="1800">
                <a:solidFill>
                  <a:srgbClr val="35387F"/>
                </a:solidFill>
                <a:highlight>
                  <a:srgbClr val="FFFF00"/>
                </a:highlight>
                <a:ea typeface="Calibri"/>
                <a:cs typeface="Calibri"/>
              </a:rPr>
              <a:t>Profile powiatowe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1800" b="1"/>
              <a:t>Dokumentacja danych / metodyka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 b="1"/>
              <a:t>Raporty okresowe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 b="1"/>
              <a:t>Opracowania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 b="1" err="1"/>
              <a:t>QuickStats</a:t>
            </a:r>
            <a:r>
              <a:rPr lang="pl-PL" sz="1800" b="1"/>
              <a:t> (Krótko o zdrowiu / Szybkie fakty)</a:t>
            </a:r>
            <a:endParaRPr lang="pl-PL" sz="180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299A6B45-EDF5-FE81-F711-8085CE2D1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Moduły</a:t>
            </a:r>
          </a:p>
        </p:txBody>
      </p:sp>
    </p:spTree>
    <p:extLst>
      <p:ext uri="{BB962C8B-B14F-4D97-AF65-F5344CB8AC3E}">
        <p14:creationId xmlns:p14="http://schemas.microsoft.com/office/powerpoint/2010/main" val="1661406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E40C9-D146-2105-2CF8-750100722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F398BE3-C07D-5142-F9D1-23D03E923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903" y="1463925"/>
            <a:ext cx="8239481" cy="2876118"/>
          </a:xfrm>
        </p:spPr>
        <p:txBody>
          <a:bodyPr lIns="91440" tIns="45720" rIns="91440" bIns="45720" anchor="t"/>
          <a:lstStyle/>
          <a:p>
            <a:pPr marL="457200" indent="-457200">
              <a:buFont typeface="+mj-lt"/>
              <a:buAutoNum type="arabicPeriod"/>
            </a:pPr>
            <a:r>
              <a:rPr lang="pl-PL" sz="1800"/>
              <a:t>Komitet redakcyjny</a:t>
            </a:r>
          </a:p>
          <a:p>
            <a:pPr marL="571500" lvl="1" indent="-457200">
              <a:buFont typeface="Arial" panose="020B0604020202020204" pitchFamily="34" charset="0"/>
              <a:buChar char="•"/>
            </a:pPr>
            <a:r>
              <a:rPr lang="pl-PL" sz="1800"/>
              <a:t>Wskazywanie kierunków rozwoju portalu</a:t>
            </a:r>
          </a:p>
          <a:p>
            <a:pPr marL="571500" lvl="1" indent="-457200">
              <a:buFont typeface="Arial" panose="020B0604020202020204" pitchFamily="34" charset="0"/>
              <a:buChar char="•"/>
            </a:pPr>
            <a:r>
              <a:rPr lang="pl-PL" sz="1800"/>
              <a:t>Określa tematy raportów okresowych</a:t>
            </a:r>
          </a:p>
          <a:p>
            <a:pPr marL="571500" lvl="1" indent="-457200">
              <a:buFont typeface="Arial" panose="020B0604020202020204" pitchFamily="34" charset="0"/>
              <a:buChar char="•"/>
            </a:pPr>
            <a:r>
              <a:rPr lang="pl-PL" sz="1800"/>
              <a:t>Wskazywanie zagadnień do przedstawienia w </a:t>
            </a:r>
            <a:r>
              <a:rPr lang="pl-PL" sz="1800" err="1"/>
              <a:t>QuickStats</a:t>
            </a:r>
            <a:endParaRPr lang="pl-PL" sz="1800"/>
          </a:p>
          <a:p>
            <a:pPr marL="457200" indent="-457200">
              <a:buFont typeface="+mj-lt"/>
              <a:buAutoNum type="arabicPeriod"/>
            </a:pPr>
            <a:r>
              <a:rPr lang="pl-PL" sz="1800"/>
              <a:t>Zespół analityczny (złożony w większości z samodzielnych pracowników zakładu)</a:t>
            </a:r>
          </a:p>
          <a:p>
            <a:pPr marL="571500" lvl="1" indent="-457200">
              <a:buFont typeface="Arial" panose="020B0604020202020204" pitchFamily="34" charset="0"/>
              <a:buChar char="•"/>
            </a:pPr>
            <a:r>
              <a:rPr lang="pl-PL" sz="1800"/>
              <a:t>Realizuje zadania wskazane przez komitet redakcyjny</a:t>
            </a:r>
          </a:p>
          <a:p>
            <a:pPr marL="571500" lvl="1" indent="-457200">
              <a:buFont typeface="Arial" panose="020B0604020202020204" pitchFamily="34" charset="0"/>
              <a:buChar char="•"/>
            </a:pPr>
            <a:r>
              <a:rPr lang="pl-PL" sz="1800"/>
              <a:t>Prowadzi bieżącą pracę nad raportami</a:t>
            </a:r>
          </a:p>
          <a:p>
            <a:pPr marL="571500" lvl="1" indent="-457200">
              <a:buFont typeface="Arial" panose="020B0604020202020204" pitchFamily="34" charset="0"/>
              <a:buChar char="•"/>
            </a:pPr>
            <a:r>
              <a:rPr lang="pl-PL" sz="1800"/>
              <a:t>Uaktualnia dane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7BD58CB-C302-0A7B-0276-ABA03176E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Zespół</a:t>
            </a:r>
          </a:p>
        </p:txBody>
      </p:sp>
    </p:spTree>
    <p:extLst>
      <p:ext uri="{BB962C8B-B14F-4D97-AF65-F5344CB8AC3E}">
        <p14:creationId xmlns:p14="http://schemas.microsoft.com/office/powerpoint/2010/main" val="379765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090C2986-B0D2-866B-0B74-C92C5C2767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36952"/>
              </p:ext>
            </p:extLst>
          </p:nvPr>
        </p:nvGraphicFramePr>
        <p:xfrm>
          <a:off x="510020" y="1103730"/>
          <a:ext cx="8239124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9562">
                  <a:extLst>
                    <a:ext uri="{9D8B030D-6E8A-4147-A177-3AD203B41FA5}">
                      <a16:colId xmlns:a16="http://schemas.microsoft.com/office/drawing/2014/main" val="1553465955"/>
                    </a:ext>
                  </a:extLst>
                </a:gridCol>
                <a:gridCol w="4119562">
                  <a:extLst>
                    <a:ext uri="{9D8B030D-6E8A-4147-A177-3AD203B41FA5}">
                      <a16:colId xmlns:a16="http://schemas.microsoft.com/office/drawing/2014/main" val="456412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Home (Strona główna)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Krótkie wprowadzenie czym jest baza wiedzy, do kogo jest skierowana.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Polecane treści (</a:t>
                      </a:r>
                      <a:r>
                        <a:rPr lang="pl-PL" sz="120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QuickStats</a:t>
                      </a: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najnowszy raport, wykres tygodnia).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Nawigacja do kluczowych sekcji (Wskaźniki, Edukacja, Raporty).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Aktualności i ogłoszenia (np. o nowych danych lub publikacjach).</a:t>
                      </a:r>
                      <a:endParaRPr lang="pl-PL" sz="1200"/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Edukacja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Zasoby edukacyjne o nierównościach w zdrowiu: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Artykuły popularnonaukowe,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Materiały multimedialne (np. filmy, podcasty, infografiki),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Prezentacje.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Możliwość sortowania po typie materiału.</a:t>
                      </a:r>
                    </a:p>
                    <a:p>
                      <a:endParaRPr lang="pl-PL" sz="1200"/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355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Dla mediów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Fakty i liczby do cytowania.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Kontakt do ekspertów (komunikacja z mediami).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Gotowe infografiki, cytaty, skrócone wersje raportów.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Q&amp;A – często zadawane pytania o nierówności w zdrowiu.</a:t>
                      </a:r>
                    </a:p>
                    <a:p>
                      <a:endParaRPr lang="pl-PL" sz="1200"/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Wskaźniki zdrowia Polaków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pl-PL" sz="1200" i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Interaktywny moduł bazowy: Zdrowie w liczbach</a:t>
                      </a: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lvl="0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Osadzony, nowoczesny </a:t>
                      </a:r>
                      <a:r>
                        <a:rPr lang="pl-PL" sz="120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dashboard</a:t>
                      </a: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z możliwością:</a:t>
                      </a:r>
                    </a:p>
                    <a:p>
                      <a:pPr lvl="1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wyboru wskaźników (np. umieralność, oczekiwana długość życia, zachorowalność, itp.),</a:t>
                      </a:r>
                    </a:p>
                    <a:p>
                      <a:pPr lvl="1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filtrowania (region, wiek, płeć, rok),</a:t>
                      </a:r>
                    </a:p>
                    <a:p>
                      <a:pPr lvl="1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generowania wykresów i map.</a:t>
                      </a:r>
                    </a:p>
                    <a:p>
                      <a:pPr lvl="0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Jednym z widoków będzie jednoznacznie wyodrębniony raport „Profile powiatowe”</a:t>
                      </a:r>
                    </a:p>
                    <a:p>
                      <a:pPr lvl="0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Eksport danych do pliku (CSV, PNG, PDF)</a:t>
                      </a:r>
                    </a:p>
                    <a:p>
                      <a:pPr lvl="0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Linki do powiązanych raportów i </a:t>
                      </a:r>
                      <a:r>
                        <a:rPr lang="pl-PL" sz="120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QuickStats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16174"/>
                  </a:ext>
                </a:extLst>
              </a:tr>
            </a:tbl>
          </a:graphicData>
        </a:graphic>
      </p:graphicFrame>
      <p:sp>
        <p:nvSpPr>
          <p:cNvPr id="3" name="Tytuł 2">
            <a:extLst>
              <a:ext uri="{FF2B5EF4-FFF2-40B4-BE49-F238E27FC236}">
                <a16:creationId xmlns:a16="http://schemas.microsoft.com/office/drawing/2014/main" id="{9BDDE17D-3BD4-3D8D-5BF3-4D8FF9614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Moduły /2</a:t>
            </a:r>
          </a:p>
        </p:txBody>
      </p:sp>
    </p:spTree>
    <p:extLst>
      <p:ext uri="{BB962C8B-B14F-4D97-AF65-F5344CB8AC3E}">
        <p14:creationId xmlns:p14="http://schemas.microsoft.com/office/powerpoint/2010/main" val="1766065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20EB0E2-DB55-7F05-E9FC-F52D34A39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903" y="1891145"/>
            <a:ext cx="5184796" cy="2876118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pl-PL">
                <a:highlight>
                  <a:srgbClr val="00FF00"/>
                </a:highlight>
                <a:ea typeface="+mn-lt"/>
                <a:cs typeface="+mn-lt"/>
                <a:hlinkClick r:id="rId2"/>
              </a:rPr>
              <a:t>https://www.ons.gov.uk/peoplepopulationandcommunity/healthandsocialcare/healthandwellbeing/articles/howhealthhaschangedinyourlocalarea2015to2020/2022-11-09</a:t>
            </a:r>
            <a:endParaRPr lang="pl-PL">
              <a:highlight>
                <a:srgbClr val="00FF00"/>
              </a:highlight>
              <a:ea typeface="Calibri"/>
              <a:cs typeface="Calibri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2B21591-D51D-DB37-0F25-F74EDD531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pl-PL">
                <a:ea typeface="Calibri"/>
                <a:cs typeface="Calibri"/>
              </a:rPr>
              <a:t>Profile powiatowe - przykład do rozważenia</a:t>
            </a:r>
            <a:endParaRPr lang="pl-PL"/>
          </a:p>
        </p:txBody>
      </p:sp>
      <p:pic>
        <p:nvPicPr>
          <p:cNvPr id="4" name="Obraz 3" descr="Obraz zawierający tekst, zrzut ekranu, oprogramowanie, Strona internetowa&#10;&#10;Zawartość wygenerowana przez AI może być niepoprawna.">
            <a:extLst>
              <a:ext uri="{FF2B5EF4-FFF2-40B4-BE49-F238E27FC236}">
                <a16:creationId xmlns:a16="http://schemas.microsoft.com/office/drawing/2014/main" id="{D7443CDC-208B-0745-FD72-A1AC4517EC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56" t="21832" r="43458" b="6266"/>
          <a:stretch>
            <a:fillRect/>
          </a:stretch>
        </p:blipFill>
        <p:spPr>
          <a:xfrm>
            <a:off x="5902158" y="1022684"/>
            <a:ext cx="2376242" cy="369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9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93FB1-DD2C-8304-5D06-48717713B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D0E3E5B0-A960-E127-AAD1-A5A5F2775F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119888"/>
              </p:ext>
            </p:extLst>
          </p:nvPr>
        </p:nvGraphicFramePr>
        <p:xfrm>
          <a:off x="478813" y="932614"/>
          <a:ext cx="8270331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0769">
                  <a:extLst>
                    <a:ext uri="{9D8B030D-6E8A-4147-A177-3AD203B41FA5}">
                      <a16:colId xmlns:a16="http://schemas.microsoft.com/office/drawing/2014/main" val="1553465955"/>
                    </a:ext>
                  </a:extLst>
                </a:gridCol>
                <a:gridCol w="4119562">
                  <a:extLst>
                    <a:ext uri="{9D8B030D-6E8A-4147-A177-3AD203B41FA5}">
                      <a16:colId xmlns:a16="http://schemas.microsoft.com/office/drawing/2014/main" val="456412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Dokumentacja danych / metodyka</a:t>
                      </a:r>
                      <a:endParaRPr lang="pl-PL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Przejrzysta dokumentacja wskaźników: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definicje, źródła, częstotliwość aktualizacji,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ograniczenia i uwagi dotyczące jakości danych,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metodologia konstrukcji indeksów, modelowania itp.</a:t>
                      </a:r>
                    </a:p>
                    <a:p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Idealnie jako podstrona powiązana z każdym wskaźnikiem w interaktywnym module.</a:t>
                      </a:r>
                      <a:endParaRPr lang="pl-PL" sz="1200" dirty="0"/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Raporty okresowe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/>
                        <a:t>monitorowania bieżących wskaźników stanu zdrowia (umieralność - zestawienia z GUS, chorobowość hospitalizowana - raporty z wzorcowych szpitali w OBSCHO)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/>
                        <a:t>Raporty tematyczne łączące dane z wielu dostępnych źródeł (np. różnych danych dotyczących chorób </a:t>
                      </a:r>
                      <a:r>
                        <a:rPr lang="pl-PL" sz="1200" err="1"/>
                        <a:t>alkoholozależnych</a:t>
                      </a:r>
                      <a:r>
                        <a:rPr lang="pl-PL" sz="120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/>
                        <a:t>Raporty zawierają komentarz od osób je przygotowujących (nie są wyłącznie automatyczne)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/>
                        <a:t>Prognozy trendów stanu zdrowia w jednostkach terytorialnych</a:t>
                      </a:r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355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Opracowania</a:t>
                      </a:r>
                      <a:endParaRPr lang="pl-PL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Podział na: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Wydawnictwa książkowe / raporty PIB</a:t>
                      </a: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(z okładką, opisem i linkiem do pełnej wersji lub zamówienia),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Artykuły naukowe i popularnonaukowe</a:t>
                      </a: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(streszczenie, dane bibliograficzne, link).</a:t>
                      </a:r>
                    </a:p>
                    <a:p>
                      <a:pPr lvl="0"/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Możliwość </a:t>
                      </a:r>
                      <a:r>
                        <a:rPr lang="pl-PL" sz="1200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tagowania</a:t>
                      </a:r>
                      <a:r>
                        <a:rPr lang="pl-PL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wg tematu, roku, autora.</a:t>
                      </a:r>
                    </a:p>
                    <a:p>
                      <a:endParaRPr lang="pl-PL" sz="1200"/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 </a:t>
                      </a:r>
                      <a:r>
                        <a:rPr lang="pl-PL" sz="12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QuickStats</a:t>
                      </a:r>
                      <a:r>
                        <a:rPr lang="pl-PL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(Krótko o zdrowiu / Szybkie fakty)</a:t>
                      </a:r>
                      <a:endParaRPr lang="pl-PL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Tematyka na podstawie wskazań komitetu redakcyjnego odpowiada na bieżące potrzeby</a:t>
                      </a:r>
                    </a:p>
                    <a:p>
                      <a:pPr lvl="0"/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Prezentowane w formacie kafelków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 „W 2023 r. różnica w oczekiwanej długości życia kobiet i mężczyzn wyniosła X lat.”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Każdy wpis = krótki tekst + wykres + link do źródła lub wskaźnika.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Możliwość udostępniania w </a:t>
                      </a:r>
                      <a:r>
                        <a:rPr lang="pl-PL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</a:t>
                      </a: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mediach.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Dobry materiał do osadzenia na stronie głównej lub jako newsletter.</a:t>
                      </a:r>
                    </a:p>
                  </a:txBody>
                  <a:tcPr>
                    <a:lnL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53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16174"/>
                  </a:ext>
                </a:extLst>
              </a:tr>
            </a:tbl>
          </a:graphicData>
        </a:graphic>
      </p:graphicFrame>
      <p:sp>
        <p:nvSpPr>
          <p:cNvPr id="3" name="Tytuł 2">
            <a:extLst>
              <a:ext uri="{FF2B5EF4-FFF2-40B4-BE49-F238E27FC236}">
                <a16:creationId xmlns:a16="http://schemas.microsoft.com/office/drawing/2014/main" id="{C62A1F20-D7E7-CCA0-2561-DDEC02D32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Moduły /3</a:t>
            </a:r>
          </a:p>
        </p:txBody>
      </p:sp>
    </p:spTree>
    <p:extLst>
      <p:ext uri="{BB962C8B-B14F-4D97-AF65-F5344CB8AC3E}">
        <p14:creationId xmlns:p14="http://schemas.microsoft.com/office/powerpoint/2010/main" val="422362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93ACD77-F0AD-210B-2CB4-7062B302C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Diagram poglądowy funkcjonalności Bazy Wiedzy</a:t>
            </a:r>
          </a:p>
        </p:txBody>
      </p:sp>
      <p:pic>
        <p:nvPicPr>
          <p:cNvPr id="4" name="Picture 1405160023" descr="Obraz zawierający tekst, diagram, zrzut ekranu, Plan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C870A3E1-4670-8A67-5720-71A97FCD47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19" y="1186814"/>
            <a:ext cx="7374135" cy="35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057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10B8ED2C-34D8-9797-CC2D-F9ECA4AD8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309" y="1500119"/>
            <a:ext cx="8239481" cy="287611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/>
              <a:t>Umieralność (GUS)</a:t>
            </a:r>
          </a:p>
          <a:p>
            <a:pPr marL="457200" indent="-457200">
              <a:buFont typeface="+mj-lt"/>
              <a:buAutoNum type="arabicPeriod"/>
            </a:pPr>
            <a:r>
              <a:rPr lang="pl-PL"/>
              <a:t>Demografia (GUS)</a:t>
            </a:r>
          </a:p>
          <a:p>
            <a:pPr marL="457200" indent="-457200">
              <a:buFont typeface="+mj-lt"/>
              <a:buAutoNum type="arabicPeriod"/>
            </a:pPr>
            <a:r>
              <a:rPr lang="pl-PL"/>
              <a:t>Urodzenia (GUS)</a:t>
            </a:r>
          </a:p>
          <a:p>
            <a:pPr marL="457200" indent="-457200">
              <a:buFont typeface="+mj-lt"/>
              <a:buAutoNum type="arabicPeriod"/>
            </a:pPr>
            <a:r>
              <a:rPr lang="pl-PL"/>
              <a:t>Chorobowość hospitalizowana (</a:t>
            </a:r>
            <a:r>
              <a:rPr lang="pl-PL" err="1"/>
              <a:t>OBChSO</a:t>
            </a:r>
            <a:r>
              <a:rPr lang="pl-PL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pl-PL"/>
              <a:t>Wybrane wyniki z badań czynników ryzyka (2018, 2020, 2025)</a:t>
            </a:r>
          </a:p>
          <a:p>
            <a:pPr marL="457200" indent="-457200">
              <a:buFont typeface="+mj-lt"/>
              <a:buAutoNum type="arabicPeriod"/>
            </a:pPr>
            <a:r>
              <a:rPr lang="pl-PL"/>
              <a:t>Badania stanu zdrowia w powiatach (FERS)</a:t>
            </a:r>
          </a:p>
          <a:p>
            <a:pPr marL="0" indent="0">
              <a:buNone/>
            </a:pPr>
            <a:r>
              <a:rPr lang="pl-PL"/>
              <a:t>Do wszystkich składników posiadamy dane indywidualne 4, 5, 6 – badania prowadzone przez zakład, 1-3 dane regularnie otrzymywane z GUS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79D1FA39-FC4F-9452-AD80-4B3AAE4A8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4. Wskaźniki zdrowia Polaków</a:t>
            </a:r>
          </a:p>
        </p:txBody>
      </p:sp>
    </p:spTree>
    <p:extLst>
      <p:ext uri="{BB962C8B-B14F-4D97-AF65-F5344CB8AC3E}">
        <p14:creationId xmlns:p14="http://schemas.microsoft.com/office/powerpoint/2010/main" val="462617484"/>
      </p:ext>
    </p:extLst>
  </p:cSld>
  <p:clrMapOvr>
    <a:masterClrMapping/>
  </p:clrMapOvr>
</p:sld>
</file>

<file path=ppt/theme/theme1.xml><?xml version="1.0" encoding="utf-8"?>
<a:theme xmlns:a="http://schemas.openxmlformats.org/drawingml/2006/main" name="SLAJD TYTUŁ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AJD TEKST ZDJĘCI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LAJD TEKST ZDJĘCI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LAJD TEKST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LAJD KOŃC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6a46c6-e0b2-4353-8c04-9e0be533cfcc">
      <Terms xmlns="http://schemas.microsoft.com/office/infopath/2007/PartnerControls"/>
    </lcf76f155ced4ddcb4097134ff3c332f>
    <TaxCatchAll xmlns="ac7296f5-722c-4638-b638-0025c980bf7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DBF4B84998054585EEEA482FF1464F" ma:contentTypeVersion="10" ma:contentTypeDescription="Utwórz nowy dokument." ma:contentTypeScope="" ma:versionID="73b1745149d4e95e880e2a03ef15f643">
  <xsd:schema xmlns:xsd="http://www.w3.org/2001/XMLSchema" xmlns:xs="http://www.w3.org/2001/XMLSchema" xmlns:p="http://schemas.microsoft.com/office/2006/metadata/properties" xmlns:ns2="356a46c6-e0b2-4353-8c04-9e0be533cfcc" xmlns:ns3="ac7296f5-722c-4638-b638-0025c980bf78" targetNamespace="http://schemas.microsoft.com/office/2006/metadata/properties" ma:root="true" ma:fieldsID="91759fbb58dc39907e99245c0bd5d78a" ns2:_="" ns3:_="">
    <xsd:import namespace="356a46c6-e0b2-4353-8c04-9e0be533cfcc"/>
    <xsd:import namespace="ac7296f5-722c-4638-b638-0025c980bf78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6a46c6-e0b2-4353-8c04-9e0be533cf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Tagi obrazów" ma:readOnly="false" ma:fieldId="{5cf76f15-5ced-4ddc-b409-7134ff3c332f}" ma:taxonomyMulti="true" ma:sspId="38e4ff82-9509-45db-9f0d-40ae90886b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7296f5-722c-4638-b638-0025c980bf78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df14ba0-8034-4c90-9557-a9e0ff10ad52}" ma:internalName="TaxCatchAll" ma:showField="CatchAllData" ma:web="ac7296f5-722c-4638-b638-0025c980bf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D4E746-9E88-4946-9963-04BCD8318D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0EE3BB-A389-4F6E-93D3-465EA965E34B}">
  <ds:schemaRefs>
    <ds:schemaRef ds:uri="356a46c6-e0b2-4353-8c04-9e0be533cfcc"/>
    <ds:schemaRef ds:uri="68cb736c-5563-4032-9119-5285471938ee"/>
    <ds:schemaRef ds:uri="ac7296f5-722c-4638-b638-0025c980bf78"/>
    <ds:schemaRef ds:uri="e804edd5-3ee1-4792-983c-1f137407890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46C76BA-2DE5-4724-93CA-1CE2CF4F1D7A}">
  <ds:schemaRefs>
    <ds:schemaRef ds:uri="356a46c6-e0b2-4353-8c04-9e0be533cfcc"/>
    <ds:schemaRef ds:uri="ac7296f5-722c-4638-b638-0025c980bf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799</Words>
  <Application>Microsoft Office PowerPoint</Application>
  <PresentationFormat>Pokaz na ekranie (16:9)</PresentationFormat>
  <Paragraphs>99</Paragraphs>
  <Slides>10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6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SLAJD TYTUŁOWY</vt:lpstr>
      <vt:lpstr>AGENDA</vt:lpstr>
      <vt:lpstr>SLAJD TEKST ZDJĘCIE</vt:lpstr>
      <vt:lpstr>1_SLAJD TEKST ZDJĘCIE</vt:lpstr>
      <vt:lpstr>SLAJD TEKST</vt:lpstr>
      <vt:lpstr>SLAJD KOŃCOWY</vt:lpstr>
      <vt:lpstr>Baza wiedzy w zakresie nierówności w zdrowiu - koncepcja</vt:lpstr>
      <vt:lpstr>Baza wiedzy w zakresie nierówności w zdrowiu, główni adresaci</vt:lpstr>
      <vt:lpstr>Moduły</vt:lpstr>
      <vt:lpstr>Zespół</vt:lpstr>
      <vt:lpstr>Moduły /2</vt:lpstr>
      <vt:lpstr>Profile powiatowe - przykład do rozważenia</vt:lpstr>
      <vt:lpstr>Moduły /3</vt:lpstr>
      <vt:lpstr>Diagram poglądowy funkcjonalności Bazy Wiedzy</vt:lpstr>
      <vt:lpstr>4. Wskaźniki zdrowia Polaków</vt:lpstr>
      <vt:lpstr>Daniel Rabczenko, Jakub Stokwiszewski,  Aneta Trochonowicz, Rafał Halik, Anna Smaga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Graficzny</dc:creator>
  <cp:lastModifiedBy>Rabczenko Daniel</cp:lastModifiedBy>
  <cp:revision>2</cp:revision>
  <cp:lastPrinted>2025-03-19T13:32:55Z</cp:lastPrinted>
  <dcterms:created xsi:type="dcterms:W3CDTF">2016-08-08T14:38:09Z</dcterms:created>
  <dcterms:modified xsi:type="dcterms:W3CDTF">2025-10-01T07:33:59Z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0x0101003BDBF4B84998054585EEEA482FF1464F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